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161" r:id="rId2"/>
    <p:sldId id="3213" r:id="rId3"/>
    <p:sldId id="262" r:id="rId4"/>
    <p:sldId id="341" r:id="rId5"/>
    <p:sldId id="3201" r:id="rId6"/>
    <p:sldId id="3234" r:id="rId7"/>
    <p:sldId id="3244" r:id="rId8"/>
    <p:sldId id="3237" r:id="rId9"/>
    <p:sldId id="3196" r:id="rId10"/>
    <p:sldId id="3229" r:id="rId11"/>
    <p:sldId id="3228" r:id="rId12"/>
    <p:sldId id="3198" r:id="rId13"/>
    <p:sldId id="3203" r:id="rId14"/>
    <p:sldId id="3210" r:id="rId15"/>
    <p:sldId id="3209" r:id="rId16"/>
    <p:sldId id="3204" r:id="rId17"/>
    <p:sldId id="3218" r:id="rId18"/>
    <p:sldId id="3164" r:id="rId19"/>
    <p:sldId id="261" r:id="rId20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8"/>
    <p:restoredTop sz="94643"/>
  </p:normalViewPr>
  <p:slideViewPr>
    <p:cSldViewPr snapToGrid="0">
      <p:cViewPr>
        <p:scale>
          <a:sx n="82" d="100"/>
          <a:sy n="82" d="100"/>
        </p:scale>
        <p:origin x="896" y="1200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887FA-F83A-9B49-A66F-787D8230257D}" type="datetimeFigureOut">
              <a:rPr lang="en-CN" smtClean="0"/>
              <a:t>2026/1/22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305193-12E8-9049-8155-73CDE39CB56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9441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BC33E-FEDD-9E45-8ECB-9BDF2CFF4E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EBBD0-2FE4-4E6E-30A8-82D72C81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6EA173-A4C2-A594-4A76-9C25FE043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BF0328-BFA4-D677-8BA7-387B71A89B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9AB67-1336-AEA7-3EA8-C77DCC6DDE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BC33E-FEDD-9E45-8ECB-9BDF2CFF4E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6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05193-12E8-9049-8155-73CDE39CB566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0073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3D vision的基础任务主要包含重建和NVS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93426-CDAA-F144-9C9E-0BBB5907C938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9271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Hartley&amp;Zisserman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(2001):Multi-view geometry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的作者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PhotoTourism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(2006)</a:t>
            </a:r>
            <a:r>
              <a:rPr lang="zh-CN" altLang="en-US" dirty="0"/>
              <a:t>：这项开创性工作利用运动结构重建（</a:t>
            </a:r>
            <a:r>
              <a:rPr lang="en-US" dirty="0" err="1"/>
              <a:t>SfM</a:t>
            </a:r>
            <a:r>
              <a:rPr lang="en-US" dirty="0"/>
              <a:t>）</a:t>
            </a:r>
            <a:r>
              <a:rPr lang="zh-CN" altLang="en-US" dirty="0"/>
              <a:t>技术来估计相机位置并创建</a:t>
            </a:r>
            <a:r>
              <a:rPr lang="en-US" altLang="zh-CN" dirty="0"/>
              <a:t>3</a:t>
            </a:r>
            <a:r>
              <a:rPr lang="en-US" dirty="0"/>
              <a:t>D</a:t>
            </a:r>
            <a:r>
              <a:rPr lang="zh-CN" altLang="en-US" dirty="0"/>
              <a:t>模型，实现了照片之间的平滑过渡、</a:t>
            </a:r>
            <a:r>
              <a:rPr lang="en-US" altLang="zh-CN" dirty="0"/>
              <a:t>3</a:t>
            </a:r>
            <a:r>
              <a:rPr lang="en-US" dirty="0"/>
              <a:t>D</a:t>
            </a:r>
            <a:r>
              <a:rPr lang="zh-CN" altLang="en-US" dirty="0"/>
              <a:t>导航和物体标注</a:t>
            </a:r>
            <a:endParaRPr lang="en-US" altLang="zh-CN" dirty="0"/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COLMAP (2016):COLMAP 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是一个通用的运动结构重建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SfM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和多视图立体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MVS) 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流程。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BC33E-FEDD-9E45-8ECB-9BDF2CFF4E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74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F0AA1-9967-AA46-1DD0-ADCB3728F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6D690-7305-74BF-E5FE-514FE37E8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EAB3B-827D-EEF3-C422-60ECA351F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F65EF-8306-8FCE-2243-7F3D650E6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EE875D-4D1D-9143-97F8-2CFBB90B47F8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999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19DA2-6C1E-3FD6-7694-B87C5D2A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842D0-DC8E-783C-82CD-31498537E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482D3C-8B47-BB6A-8F18-133BC0FBC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F8A43-8BC5-24BC-5427-5260159C4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05193-12E8-9049-8155-73CDE39CB566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2787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8E9E-D600-8E0B-06F3-F76B16B9B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0CD43-0492-67C7-528D-EBE637CCE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3B7C2F-7B7A-AE70-1B29-71D27EFFE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4014A-597A-BA20-6031-8F73339E6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05193-12E8-9049-8155-73CDE39CB566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89197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05193-12E8-9049-8155-73CDE39CB566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03152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305193-12E8-9049-8155-73CDE39CB566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13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E270-AB95-82E1-5473-EAC9A8694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0FAA1-85DE-EADB-0097-17516DB75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1E2DF-6079-5B16-62F8-ABAED16A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50B46-03BC-504D-906E-EE859A5F9C79}" type="datetime1">
              <a:rPr lang="en-US" smtClean="0"/>
              <a:t>1/22/26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C2B9A-41D5-4B1D-AD91-B1BE44D9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6DAB4-7F39-86C4-CB9F-2C807D13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26842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98C65-7B69-1DCA-CBBA-D57A0080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8BCB52-866E-83A7-0D86-C9E5A9589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552FD-585A-AF18-076F-5BBAD988E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DE1E0-537F-E548-972A-B5454C2BBA89}" type="datetime1">
              <a:rPr lang="en-US" smtClean="0"/>
              <a:t>1/22/26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7D99B-3192-B77A-ACC8-5E33A5F9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763D2-C443-6E6A-B710-C453F714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121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5AF28-2C00-ACFD-A245-884B13AF3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53D8A-02B0-E173-9005-E1277DA40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D538B-268C-60ED-48AB-49A3043A4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41681-7841-8844-ACA3-7B3CE457EB8C}" type="datetime1">
              <a:rPr lang="en-US" smtClean="0"/>
              <a:t>1/22/26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740E3-DFD3-19DF-9FD5-DCC09C2C4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E8794-B7C9-3A32-DC98-1210E4DEF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9495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37906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D421-A533-7882-C4E1-18CCD391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764F9-5458-0B06-BE4A-7AC815628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1B3E5-9873-D92E-0625-C65A834F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E342B-80EA-5544-B502-A315CE5A34CA}" type="datetime1">
              <a:rPr lang="en-US" smtClean="0"/>
              <a:t>1/22/26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D8002-112B-7F53-4858-14E10B2E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3971-5E85-D681-A408-9E335A1F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0899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37F7-6A7B-D77C-DA10-6AE2BED5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1EE5F-5C30-DC00-A114-75CCD88DC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16F27-378E-3570-F21D-C18C5D3F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D3DB-1192-CD4D-BAE4-8AEE045A6E52}" type="datetime1">
              <a:rPr lang="en-US" smtClean="0"/>
              <a:t>1/22/26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96010-1E9B-D1FD-4056-6B7A9C45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EE1CF-5D81-33E7-5901-926B9EFCC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391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905E-11D7-A954-428B-7B5AF0B3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F43F3-1E0B-38F3-5FB8-93773CE18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DA465-999D-FA19-4275-FD41DBEDF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12F1-9BFD-B85B-1783-221BDFD2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406BF-D131-664F-870E-D1275173EC3E}" type="datetime1">
              <a:rPr lang="en-US" smtClean="0"/>
              <a:t>1/22/26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29201-EFED-96ED-0745-F011B4498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E6374-C794-A230-DDA6-B91B24492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453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F4F3-6383-AB53-B5EC-32D084875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E59FD-33DA-676B-1885-601DFB06E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A63CF-2BBB-EC66-0EDB-582B0774F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36815A-BA54-8013-34E3-5EF65D5523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AF8CE-EC92-C217-10D0-FDC61C7A3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1E7C96-98D9-3D54-E777-72AE05F1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D5256-9B8B-4447-892A-C0734C47260A}" type="datetime1">
              <a:rPr lang="en-US" smtClean="0"/>
              <a:t>1/22/26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B48618-87DE-FC1D-D365-614FE5699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56D0C7-2152-63D2-7730-68D7B460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806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53A0B-998C-6D6B-4954-D5EA724C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A4E532-43E6-9275-03CA-8034C5456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B3918-95A9-C14F-9F31-C991151201C4}" type="datetime1">
              <a:rPr lang="en-US" smtClean="0"/>
              <a:t>1/22/26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2198B-8844-5ED4-70C5-D91A2E0EA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7154FD-0DB9-ABB9-4A0D-F5B0A35ED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2351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B3C46-1283-5C0C-05C1-8D6D0B84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D5C45-7380-9D46-84FD-58542C32D351}" type="datetime1">
              <a:rPr lang="en-US" smtClean="0"/>
              <a:t>1/22/26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F228D-6752-C024-36D8-BD8B8B185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38660-72FE-2650-9048-62A72225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3190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5BDC-57F8-B2A9-756A-FBBB9D227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CB7E-2A8F-0552-BBDF-8E94AE90C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4E822E-0CCD-D39E-9B35-2C8CD3279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C5E98-0740-EDB8-36C9-03A474C20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34678-CF19-124C-878D-018B29AC85F5}" type="datetime1">
              <a:rPr lang="en-US" smtClean="0"/>
              <a:t>1/22/26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E84F7-EFDC-0AEE-FECD-9B67E72D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1A572-2554-7402-81B4-4C37A033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27163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4509-1120-4112-8E01-9AC19285A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49885-44AF-7CBE-436C-328045B70E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B5730-CEF9-1FA8-13A7-5EBBA90EF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3D244-E503-3C40-14BB-9218C00B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F9D26-1AB1-D345-8234-59B4B3D02CA9}" type="datetime1">
              <a:rPr lang="en-US" smtClean="0"/>
              <a:t>1/22/26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00F6E-4133-A371-0AE5-FA4C36EFF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EE807-A9DA-2334-873E-63C1525B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671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F22F4-F659-36A5-2CDF-81A38015F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A9B97-76EE-8F88-6B5F-ED7C79405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AD18A-FB89-2E14-2B9E-13574D79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FF2C3-0CA6-3546-8012-039D186C5789}" type="datetime1">
              <a:rPr lang="en-US" smtClean="0"/>
              <a:t>1/22/26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6FA0C-331A-C274-ADB2-BDE96AB31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92380-8A3D-5647-E8DA-D0CE59E73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A60ACD-0E8F-7249-86A4-3E2012C9BBE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2339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8D71D6-0BFA-40DC-8338-A2D7A68D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91440" y="-1152580"/>
            <a:ext cx="12374880" cy="824992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E3A50-4F32-7121-C1E5-BCB1C536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47321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46C12-5C51-80B2-8FB3-9344A94AE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218A8-E98F-DF92-4160-70C8780C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Why we need SFM as initialization in Nerf?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8A61F-92D5-70AD-3E61-20C6CE51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10</a:t>
            </a:fld>
            <a:endParaRPr lang="en-CN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6837F6-362F-ABD0-EDC1-D9CA19778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63" y="2284051"/>
            <a:ext cx="2958838" cy="252788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74D141-D236-C9BC-2E91-8841460E3CEC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243B80-08EB-08C3-DCA5-1F278861C686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4805BF-D72A-912B-6928-B777B07D7FFB}"/>
              </a:ext>
            </a:extLst>
          </p:cNvPr>
          <p:cNvSpPr txBox="1"/>
          <p:nvPr/>
        </p:nvSpPr>
        <p:spPr>
          <a:xfrm>
            <a:off x="198657" y="6295845"/>
            <a:ext cx="10734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Mildenhall, Ben, et al. "Nerf: Representing scenes as neural radiance fields for view synthesis."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65.1 (2021): 99-106.</a:t>
            </a:r>
            <a:endParaRPr lang="en-C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5C02FC-2C57-2C9E-171A-7683F1DB2EAA}"/>
              </a:ext>
            </a:extLst>
          </p:cNvPr>
          <p:cNvGrpSpPr/>
          <p:nvPr/>
        </p:nvGrpSpPr>
        <p:grpSpPr>
          <a:xfrm>
            <a:off x="2854966" y="5523025"/>
            <a:ext cx="1364212" cy="706175"/>
            <a:chOff x="10113220" y="1999180"/>
            <a:chExt cx="1830479" cy="947535"/>
          </a:xfrm>
        </p:grpSpPr>
        <p:pic>
          <p:nvPicPr>
            <p:cNvPr id="11" name="Picture 2" descr="PyTorch3D · A library for deep learning with 3D data">
              <a:extLst>
                <a:ext uri="{FF2B5EF4-FFF2-40B4-BE49-F238E27FC236}">
                  <a16:creationId xmlns:a16="http://schemas.microsoft.com/office/drawing/2014/main" id="{4C7EB08A-BCC6-0298-9DBE-7F4D449F7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3220" y="1999180"/>
              <a:ext cx="950693" cy="947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PyTorch3D · A library for deep learning with 3D data">
              <a:extLst>
                <a:ext uri="{FF2B5EF4-FFF2-40B4-BE49-F238E27FC236}">
                  <a16:creationId xmlns:a16="http://schemas.microsoft.com/office/drawing/2014/main" id="{C64CC171-845E-D54C-A673-F1058DBAC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3006" y="1999180"/>
              <a:ext cx="950693" cy="947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8A6C97-3546-B93E-63B4-B9D9DBAAE6EF}"/>
                  </a:ext>
                </a:extLst>
              </p:cNvPr>
              <p:cNvSpPr txBox="1"/>
              <p:nvPr/>
            </p:nvSpPr>
            <p:spPr>
              <a:xfrm>
                <a:off x="5638800" y="3781581"/>
                <a:ext cx="3922292" cy="119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dirty="0"/>
                  <a:t>Rendering model for ray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𝑡𝑑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8A6C97-3546-B93E-63B4-B9D9DBAA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781581"/>
                <a:ext cx="3922292" cy="1198533"/>
              </a:xfrm>
              <a:prstGeom prst="rect">
                <a:avLst/>
              </a:prstGeom>
              <a:blipFill>
                <a:blip r:embed="rId6"/>
                <a:stretch>
                  <a:fillRect l="-1294" t="-43750" b="-1052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0146935-634B-6528-400D-9C0F40BFF169}"/>
              </a:ext>
            </a:extLst>
          </p:cNvPr>
          <p:cNvSpPr txBox="1"/>
          <p:nvPr/>
        </p:nvSpPr>
        <p:spPr>
          <a:xfrm>
            <a:off x="5638800" y="3134584"/>
            <a:ext cx="478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How much light is blocked earlier along the 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54B1FA-AD89-DD16-5C14-DCCDCDC2FF1B}"/>
                  </a:ext>
                </a:extLst>
              </p:cNvPr>
              <p:cNvSpPr txBox="1"/>
              <p:nvPr/>
            </p:nvSpPr>
            <p:spPr>
              <a:xfrm>
                <a:off x="5782012" y="2266062"/>
                <a:ext cx="1777538" cy="831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54B1FA-AD89-DD16-5C14-DCCDCDC2F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012" y="2266062"/>
                <a:ext cx="1777538" cy="831510"/>
              </a:xfrm>
              <a:prstGeom prst="rect">
                <a:avLst/>
              </a:prstGeom>
              <a:blipFill>
                <a:blip r:embed="rId7"/>
                <a:stretch>
                  <a:fillRect l="-17021" t="-103030" r="-4255" b="-15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2A48E-B18A-3475-A02F-4F43FB86764A}"/>
                  </a:ext>
                </a:extLst>
              </p:cNvPr>
              <p:cNvSpPr txBox="1"/>
              <p:nvPr/>
            </p:nvSpPr>
            <p:spPr>
              <a:xfrm>
                <a:off x="5645025" y="1640188"/>
                <a:ext cx="226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42A48E-B18A-3475-A02F-4F43FB867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025" y="1640188"/>
                <a:ext cx="2261325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678D2BC-9E82-F397-8A49-03B73AB4ECDC}"/>
              </a:ext>
            </a:extLst>
          </p:cNvPr>
          <p:cNvSpPr txBox="1"/>
          <p:nvPr/>
        </p:nvSpPr>
        <p:spPr>
          <a:xfrm>
            <a:off x="9687371" y="322691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AA61D8-891E-26B4-786B-6E269B3F6618}"/>
              </a:ext>
            </a:extLst>
          </p:cNvPr>
          <p:cNvSpPr txBox="1"/>
          <p:nvPr/>
        </p:nvSpPr>
        <p:spPr>
          <a:xfrm>
            <a:off x="9687371" y="322691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0F7E45-545B-7452-13A7-94C2E48C00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5893" y="5134626"/>
            <a:ext cx="5384800" cy="901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FB14EA-B111-697F-A8BD-39586EEBBB9D}"/>
              </a:ext>
            </a:extLst>
          </p:cNvPr>
          <p:cNvSpPr/>
          <p:nvPr/>
        </p:nvSpPr>
        <p:spPr>
          <a:xfrm>
            <a:off x="8075866" y="3772248"/>
            <a:ext cx="1485226" cy="381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BFCE70-ACEF-3351-0150-9E3E919496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474" y="4980114"/>
            <a:ext cx="2380990" cy="9269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916951-4B46-74BB-968F-A1E807060A2D}"/>
              </a:ext>
            </a:extLst>
          </p:cNvPr>
          <p:cNvCxnSpPr>
            <a:cxnSpLocks/>
          </p:cNvCxnSpPr>
          <p:nvPr/>
        </p:nvCxnSpPr>
        <p:spPr>
          <a:xfrm flipV="1">
            <a:off x="2869625" y="4059852"/>
            <a:ext cx="5157834" cy="1614720"/>
          </a:xfrm>
          <a:prstGeom prst="line">
            <a:avLst/>
          </a:prstGeom>
          <a:ln>
            <a:solidFill>
              <a:srgbClr val="DCA602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6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9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D3E85-93EF-E678-DB02-FB077BEDB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10E35-7C16-5439-7BC2-16F74EB08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Why we need SFM as initialization in Nerf?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B6F9A-B5C5-F61D-A55E-61240FEE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11</a:t>
            </a:fld>
            <a:endParaRPr lang="en-CN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37D82CE-CCF3-6F3B-C0C9-C1145F547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63" y="2284051"/>
            <a:ext cx="2958838" cy="252788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0254AF8-E088-787F-9C4F-027245934902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1CFE44-1A2C-FD06-D423-349BEC76EEF9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309476-5B0D-F08A-3AE4-EB07A2A4862E}"/>
              </a:ext>
            </a:extLst>
          </p:cNvPr>
          <p:cNvSpPr txBox="1"/>
          <p:nvPr/>
        </p:nvSpPr>
        <p:spPr>
          <a:xfrm>
            <a:off x="198657" y="6295845"/>
            <a:ext cx="10734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Mildenhall, Ben, et al. "Nerf: Representing scenes as neural radiance fields for view synthesis."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65.1 (2021): 99-106.</a:t>
            </a:r>
            <a:endParaRPr lang="en-CN" dirty="0"/>
          </a:p>
        </p:txBody>
      </p:sp>
      <p:pic>
        <p:nvPicPr>
          <p:cNvPr id="5" name="nerf">
            <a:hlinkClick r:id="" action="ppaction://media"/>
            <a:extLst>
              <a:ext uri="{FF2B5EF4-FFF2-40B4-BE49-F238E27FC236}">
                <a16:creationId xmlns:a16="http://schemas.microsoft.com/office/drawing/2014/main" id="{FCAEB468-6F3C-1153-5F22-B8B79A4B1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10922" y="2171746"/>
            <a:ext cx="7037355" cy="338214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52CD37B-E4C0-8B28-8A62-44B76F30CD85}"/>
              </a:ext>
            </a:extLst>
          </p:cNvPr>
          <p:cNvGrpSpPr/>
          <p:nvPr/>
        </p:nvGrpSpPr>
        <p:grpSpPr>
          <a:xfrm>
            <a:off x="2593639" y="4210247"/>
            <a:ext cx="1830479" cy="947535"/>
            <a:chOff x="10113220" y="1999180"/>
            <a:chExt cx="1830479" cy="947535"/>
          </a:xfrm>
        </p:grpSpPr>
        <p:pic>
          <p:nvPicPr>
            <p:cNvPr id="11" name="Picture 2" descr="PyTorch3D · A library for deep learning with 3D data">
              <a:extLst>
                <a:ext uri="{FF2B5EF4-FFF2-40B4-BE49-F238E27FC236}">
                  <a16:creationId xmlns:a16="http://schemas.microsoft.com/office/drawing/2014/main" id="{C8A8B52C-0D7D-93FE-4BD4-765C2E3B7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3220" y="1999180"/>
              <a:ext cx="950693" cy="947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PyTorch3D · A library for deep learning with 3D data">
              <a:extLst>
                <a:ext uri="{FF2B5EF4-FFF2-40B4-BE49-F238E27FC236}">
                  <a16:creationId xmlns:a16="http://schemas.microsoft.com/office/drawing/2014/main" id="{AFFA9F67-B11C-98D9-E619-CABEB56AD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3006" y="1999180"/>
              <a:ext cx="950693" cy="947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23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578E2-1699-2E75-F6E1-D253A4130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05D0-6BF7-9F2D-9ED5-FB04EBE8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Why we need SFM as initialization in Nerf?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84D29-5EB8-4591-E618-3E4F08E3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12</a:t>
            </a:fld>
            <a:endParaRPr lang="en-C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BC3B55-6453-9B37-815B-DDF9C9110F51}"/>
              </a:ext>
            </a:extLst>
          </p:cNvPr>
          <p:cNvSpPr/>
          <p:nvPr/>
        </p:nvSpPr>
        <p:spPr>
          <a:xfrm>
            <a:off x="1362270" y="2933586"/>
            <a:ext cx="2488552" cy="1396093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Implicit volumetirc scene representation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52605513-9DA4-B361-22A0-C2046C0B4BCA}"/>
              </a:ext>
            </a:extLst>
          </p:cNvPr>
          <p:cNvSpPr/>
          <p:nvPr/>
        </p:nvSpPr>
        <p:spPr>
          <a:xfrm rot="5400000">
            <a:off x="3894361" y="3333864"/>
            <a:ext cx="530679" cy="2041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C2102-423B-C37C-2282-2892D27C6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96" y="1201624"/>
            <a:ext cx="2184400" cy="1397000"/>
          </a:xfrm>
          <a:prstGeom prst="rect">
            <a:avLst/>
          </a:prstGeom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76AF6E4B-7972-DA07-D38B-1A4B98625F2B}"/>
              </a:ext>
            </a:extLst>
          </p:cNvPr>
          <p:cNvSpPr/>
          <p:nvPr/>
        </p:nvSpPr>
        <p:spPr>
          <a:xfrm rot="10800000">
            <a:off x="5360756" y="2598624"/>
            <a:ext cx="530679" cy="2041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9AD8CF-4323-EB67-6F0A-DB3129228F12}"/>
              </a:ext>
            </a:extLst>
          </p:cNvPr>
          <p:cNvSpPr/>
          <p:nvPr/>
        </p:nvSpPr>
        <p:spPr>
          <a:xfrm>
            <a:off x="4468582" y="2933586"/>
            <a:ext cx="2318657" cy="139609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</a:rPr>
              <a:t>Renderer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6309DAF-05A8-3BAA-C435-383FB04D5D3F}"/>
              </a:ext>
            </a:extLst>
          </p:cNvPr>
          <p:cNvSpPr/>
          <p:nvPr/>
        </p:nvSpPr>
        <p:spPr>
          <a:xfrm rot="5400000">
            <a:off x="6859359" y="3333865"/>
            <a:ext cx="530679" cy="2041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8401F7-4047-DA4B-F77B-AEC36F282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547" y="2645965"/>
            <a:ext cx="1829990" cy="1805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A53ACA-8FA6-B247-21F8-77E5F016667B}"/>
              </a:ext>
            </a:extLst>
          </p:cNvPr>
          <p:cNvSpPr txBox="1"/>
          <p:nvPr/>
        </p:nvSpPr>
        <p:spPr>
          <a:xfrm>
            <a:off x="7572547" y="227663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Rendered images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F926ED0-E1BF-700D-D4AA-F1BA5468D227}"/>
              </a:ext>
            </a:extLst>
          </p:cNvPr>
          <p:cNvSpPr/>
          <p:nvPr/>
        </p:nvSpPr>
        <p:spPr>
          <a:xfrm rot="16200000">
            <a:off x="3892993" y="3695824"/>
            <a:ext cx="530679" cy="204106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B6ADA03-7F27-7D54-5950-AAD75CB6D064}"/>
              </a:ext>
            </a:extLst>
          </p:cNvPr>
          <p:cNvSpPr/>
          <p:nvPr/>
        </p:nvSpPr>
        <p:spPr>
          <a:xfrm rot="16200000">
            <a:off x="6859360" y="3712154"/>
            <a:ext cx="530679" cy="204106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74418E-1159-8A7C-A241-31B95C390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8331" y="2802731"/>
            <a:ext cx="1642235" cy="15775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800CFF-3829-9852-50B8-DB4540533F21}"/>
              </a:ext>
            </a:extLst>
          </p:cNvPr>
          <p:cNvSpPr txBox="1"/>
          <p:nvPr/>
        </p:nvSpPr>
        <p:spPr>
          <a:xfrm>
            <a:off x="9869258" y="2276633"/>
            <a:ext cx="121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GT images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D96896F-BEB1-C069-656C-1BDBA0A507A8}"/>
              </a:ext>
            </a:extLst>
          </p:cNvPr>
          <p:cNvCxnSpPr/>
          <p:nvPr/>
        </p:nvCxnSpPr>
        <p:spPr>
          <a:xfrm>
            <a:off x="7405007" y="2802731"/>
            <a:ext cx="0" cy="1526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38384A-3871-A867-254E-263557AE47F1}"/>
              </a:ext>
            </a:extLst>
          </p:cNvPr>
          <p:cNvCxnSpPr/>
          <p:nvPr/>
        </p:nvCxnSpPr>
        <p:spPr>
          <a:xfrm>
            <a:off x="7304314" y="2802731"/>
            <a:ext cx="0" cy="1526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3E6411-2EE3-B42A-9BBD-E279EB01E394}"/>
              </a:ext>
            </a:extLst>
          </p:cNvPr>
          <p:cNvCxnSpPr/>
          <p:nvPr/>
        </p:nvCxnSpPr>
        <p:spPr>
          <a:xfrm>
            <a:off x="11606892" y="2802731"/>
            <a:ext cx="0" cy="1526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8157A6-487A-EDAA-F8ED-E9C836A39AEF}"/>
              </a:ext>
            </a:extLst>
          </p:cNvPr>
          <p:cNvCxnSpPr/>
          <p:nvPr/>
        </p:nvCxnSpPr>
        <p:spPr>
          <a:xfrm>
            <a:off x="11506199" y="2802731"/>
            <a:ext cx="0" cy="1526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0ADB682-A268-11B6-F6B4-787D33118AD1}"/>
              </a:ext>
            </a:extLst>
          </p:cNvPr>
          <p:cNvSpPr txBox="1"/>
          <p:nvPr/>
        </p:nvSpPr>
        <p:spPr>
          <a:xfrm>
            <a:off x="9399196" y="3247208"/>
            <a:ext cx="341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b="1" dirty="0"/>
              <a:t>-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A81EF83B-5026-1982-DC29-3BC215C4EA0C}"/>
              </a:ext>
            </a:extLst>
          </p:cNvPr>
          <p:cNvCxnSpPr>
            <a:cxnSpLocks/>
            <a:stCxn id="34" idx="1"/>
            <a:endCxn id="16" idx="1"/>
          </p:cNvCxnSpPr>
          <p:nvPr/>
        </p:nvCxnSpPr>
        <p:spPr>
          <a:xfrm rot="10800000">
            <a:off x="4158333" y="3930548"/>
            <a:ext cx="301784" cy="1388423"/>
          </a:xfrm>
          <a:prstGeom prst="curvedConnector2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94429B5-EBE5-F5D0-9B2D-53F44ADD0203}"/>
              </a:ext>
            </a:extLst>
          </p:cNvPr>
          <p:cNvSpPr txBox="1"/>
          <p:nvPr/>
        </p:nvSpPr>
        <p:spPr>
          <a:xfrm>
            <a:off x="4460117" y="5134304"/>
            <a:ext cx="22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CN" dirty="0"/>
              <a:t>ptimization via SGD</a:t>
            </a:r>
          </a:p>
        </p:txBody>
      </p: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8E53A137-CDB9-5958-7C35-F6EC8E846B75}"/>
              </a:ext>
            </a:extLst>
          </p:cNvPr>
          <p:cNvCxnSpPr>
            <a:cxnSpLocks/>
            <a:stCxn id="34" idx="3"/>
            <a:endCxn id="17" idx="1"/>
          </p:cNvCxnSpPr>
          <p:nvPr/>
        </p:nvCxnSpPr>
        <p:spPr>
          <a:xfrm flipV="1">
            <a:off x="6755938" y="3946877"/>
            <a:ext cx="368762" cy="1372093"/>
          </a:xfrm>
          <a:prstGeom prst="curvedConnector2">
            <a:avLst/>
          </a:prstGeom>
          <a:ln w="444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95F8C5-DD3C-D625-1AF8-B8CDA378BB75}"/>
              </a:ext>
            </a:extLst>
          </p:cNvPr>
          <p:cNvSpPr txBox="1"/>
          <p:nvPr/>
        </p:nvSpPr>
        <p:spPr>
          <a:xfrm>
            <a:off x="1071382" y="5473443"/>
            <a:ext cx="10281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b="1" dirty="0"/>
              <a:t>Supervision signal is weak</a:t>
            </a:r>
            <a:r>
              <a:rPr lang="en-CN" dirty="0"/>
              <a:t>, and Vinilla nerf </a:t>
            </a:r>
            <a:r>
              <a:rPr lang="en-CN" b="1" dirty="0"/>
              <a:t>network structure is simple</a:t>
            </a:r>
            <a:r>
              <a:rPr lang="en-CN" dirty="0"/>
              <a:t>(9-layer fully connected net).</a:t>
            </a:r>
          </a:p>
          <a:p>
            <a:r>
              <a:rPr lang="en-CN" dirty="0"/>
              <a:t>So, SFM(inductive bias) is necessary, or it’s gonna be hard to converge.</a:t>
            </a:r>
          </a:p>
        </p:txBody>
      </p:sp>
    </p:spTree>
    <p:extLst>
      <p:ext uri="{BB962C8B-B14F-4D97-AF65-F5344CB8AC3E}">
        <p14:creationId xmlns:p14="http://schemas.microsoft.com/office/powerpoint/2010/main" val="9747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7" grpId="0" animBg="1"/>
      <p:bldP spid="19" grpId="0"/>
      <p:bldP spid="25" grpId="0"/>
      <p:bldP spid="3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CD576-9B56-275A-79FF-F2B21C588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A192D-CA26-390C-477E-50B41C3A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13</a:t>
            </a:fld>
            <a:endParaRPr lang="en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62C045-0033-347C-DE40-A3CAFA813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20" y="1707182"/>
            <a:ext cx="7772400" cy="1844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F8794-6B3C-7452-505D-375B03A0D71C}"/>
                  </a:ext>
                </a:extLst>
              </p:cNvPr>
              <p:cNvSpPr txBox="1"/>
              <p:nvPr/>
            </p:nvSpPr>
            <p:spPr>
              <a:xfrm>
                <a:off x="2985895" y="1113622"/>
                <a:ext cx="13355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4F8794-6B3C-7452-505D-375B03A0D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895" y="1113622"/>
                <a:ext cx="1335557" cy="276999"/>
              </a:xfrm>
              <a:prstGeom prst="rect">
                <a:avLst/>
              </a:prstGeom>
              <a:blipFill>
                <a:blip r:embed="rId4"/>
                <a:stretch>
                  <a:fillRect l="-3774" b="-217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9540E9-5459-36AF-E76C-E9F54443B527}"/>
                  </a:ext>
                </a:extLst>
              </p:cNvPr>
              <p:cNvSpPr txBox="1"/>
              <p:nvPr/>
            </p:nvSpPr>
            <p:spPr>
              <a:xfrm>
                <a:off x="1069675" y="1087623"/>
                <a:ext cx="5168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9540E9-5459-36AF-E76C-E9F54443B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75" y="1087623"/>
                <a:ext cx="516872" cy="276999"/>
              </a:xfrm>
              <a:prstGeom prst="rect">
                <a:avLst/>
              </a:prstGeom>
              <a:blipFill>
                <a:blip r:embed="rId5"/>
                <a:stretch>
                  <a:fillRect l="-9756" r="-9756" b="-217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0F1537-1C84-F106-FA4E-E43A7CC35DDA}"/>
                  </a:ext>
                </a:extLst>
              </p:cNvPr>
              <p:cNvSpPr txBox="1"/>
              <p:nvPr/>
            </p:nvSpPr>
            <p:spPr>
              <a:xfrm>
                <a:off x="6919660" y="1269778"/>
                <a:ext cx="5049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′,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0F1537-1C84-F106-FA4E-E43A7CC35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660" y="1269778"/>
                <a:ext cx="504945" cy="276999"/>
              </a:xfrm>
              <a:prstGeom prst="rect">
                <a:avLst/>
              </a:prstGeom>
              <a:blipFill>
                <a:blip r:embed="rId6"/>
                <a:stretch>
                  <a:fillRect l="-17073" t="-4348" r="-12195" b="-3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BEBD4CF-D38C-5457-D577-961C8F8235DC}"/>
              </a:ext>
            </a:extLst>
          </p:cNvPr>
          <p:cNvCxnSpPr>
            <a:cxnSpLocks/>
          </p:cNvCxnSpPr>
          <p:nvPr/>
        </p:nvCxnSpPr>
        <p:spPr>
          <a:xfrm flipH="1" flipV="1">
            <a:off x="1427704" y="1448044"/>
            <a:ext cx="586432" cy="972534"/>
          </a:xfrm>
          <a:prstGeom prst="line">
            <a:avLst/>
          </a:prstGeom>
          <a:ln>
            <a:solidFill>
              <a:srgbClr val="DCA602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CBE32C8-C1C8-7FE5-53DB-86BCDA26E6DF}"/>
              </a:ext>
            </a:extLst>
          </p:cNvPr>
          <p:cNvCxnSpPr>
            <a:cxnSpLocks/>
          </p:cNvCxnSpPr>
          <p:nvPr/>
        </p:nvCxnSpPr>
        <p:spPr>
          <a:xfrm flipH="1" flipV="1">
            <a:off x="3481871" y="1522012"/>
            <a:ext cx="589615" cy="898566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24022B5-149C-7385-0B41-FB66E9C5A0F0}"/>
              </a:ext>
            </a:extLst>
          </p:cNvPr>
          <p:cNvCxnSpPr>
            <a:cxnSpLocks/>
          </p:cNvCxnSpPr>
          <p:nvPr/>
        </p:nvCxnSpPr>
        <p:spPr>
          <a:xfrm flipV="1">
            <a:off x="6344305" y="1707182"/>
            <a:ext cx="757706" cy="4381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5EB76A2-57A8-14FB-2EBD-4A58E8A82293}"/>
              </a:ext>
            </a:extLst>
          </p:cNvPr>
          <p:cNvSpPr txBox="1"/>
          <p:nvPr/>
        </p:nvSpPr>
        <p:spPr>
          <a:xfrm>
            <a:off x="509959" y="6300209"/>
            <a:ext cx="107718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Kerbl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Bernhard, et al. "3D Gaussian splatting for real-time radiance field rendering."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ACM Trans. Graph.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42.4 (2023): 139-1.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A30914-E437-A80C-A621-47C91F974AC0}"/>
                  </a:ext>
                </a:extLst>
              </p:cNvPr>
              <p:cNvSpPr txBox="1"/>
              <p:nvPr/>
            </p:nvSpPr>
            <p:spPr>
              <a:xfrm>
                <a:off x="7289186" y="3585157"/>
                <a:ext cx="3271729" cy="646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∏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p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A30914-E437-A80C-A621-47C91F974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186" y="3585157"/>
                <a:ext cx="3271729" cy="646908"/>
              </a:xfrm>
              <a:prstGeom prst="rect">
                <a:avLst/>
              </a:prstGeom>
              <a:blipFill>
                <a:blip r:embed="rId7"/>
                <a:stretch>
                  <a:fillRect l="-7364" t="-103846" b="-16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97578B-4965-13ED-7956-9276F36ED6D5}"/>
                  </a:ext>
                </a:extLst>
              </p:cNvPr>
              <p:cNvSpPr txBox="1"/>
              <p:nvPr/>
            </p:nvSpPr>
            <p:spPr>
              <a:xfrm>
                <a:off x="7273621" y="5199299"/>
                <a:ext cx="42939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Σ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597578B-4965-13ED-7956-9276F36ED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621" y="5199299"/>
                <a:ext cx="4293932" cy="622350"/>
              </a:xfrm>
              <a:prstGeom prst="rect">
                <a:avLst/>
              </a:prstGeom>
              <a:blipFill>
                <a:blip r:embed="rId8"/>
                <a:stretch>
                  <a:fillRect l="-2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893F84-564A-2F15-BDE7-437BC4348524}"/>
                  </a:ext>
                </a:extLst>
              </p:cNvPr>
              <p:cNvSpPr txBox="1"/>
              <p:nvPr/>
            </p:nvSpPr>
            <p:spPr>
              <a:xfrm>
                <a:off x="7328670" y="5919085"/>
                <a:ext cx="37574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mtClean="0"/>
                      <m:t>∈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</m:oMath>
                </a14:m>
                <a:r>
                  <a:rPr lang="en-CN" dirty="0"/>
                  <a:t>[0,1]: learning-based with Sigmoid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893F84-564A-2F15-BDE7-437BC4348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70" y="5919085"/>
                <a:ext cx="3757439" cy="276999"/>
              </a:xfrm>
              <a:prstGeom prst="rect">
                <a:avLst/>
              </a:prstGeom>
              <a:blipFill>
                <a:blip r:embed="rId9"/>
                <a:stretch>
                  <a:fillRect l="-1342" t="-27273" r="-2685" b="-54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D0973F-447E-E3BC-475B-E9886AC92E0A}"/>
                  </a:ext>
                </a:extLst>
              </p:cNvPr>
              <p:cNvSpPr txBox="1"/>
              <p:nvPr/>
            </p:nvSpPr>
            <p:spPr>
              <a:xfrm>
                <a:off x="7328670" y="4297393"/>
                <a:ext cx="1787284" cy="831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D0973F-447E-E3BC-475B-E9886AC92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670" y="4297393"/>
                <a:ext cx="1787284" cy="831510"/>
              </a:xfrm>
              <a:prstGeom prst="rect">
                <a:avLst/>
              </a:prstGeom>
              <a:blipFill>
                <a:blip r:embed="rId10"/>
                <a:stretch>
                  <a:fillRect l="-16901" t="-103030" r="-4225" b="-15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C2135F-29E0-23ED-4D1B-A2CF57D98A44}"/>
              </a:ext>
            </a:extLst>
          </p:cNvPr>
          <p:cNvCxnSpPr>
            <a:cxnSpLocks/>
          </p:cNvCxnSpPr>
          <p:nvPr/>
        </p:nvCxnSpPr>
        <p:spPr>
          <a:xfrm>
            <a:off x="7102011" y="2939903"/>
            <a:ext cx="171610" cy="1867711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E33F96-7310-9895-8723-C884B242D290}"/>
                  </a:ext>
                </a:extLst>
              </p:cNvPr>
              <p:cNvSpPr txBox="1"/>
              <p:nvPr/>
            </p:nvSpPr>
            <p:spPr>
              <a:xfrm>
                <a:off x="1313454" y="3729793"/>
                <a:ext cx="401949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𝑆𝑆𝐼𝑀</m:t>
                          </m:r>
                        </m:sub>
                      </m:sSub>
                    </m:oMath>
                  </m:oMathPara>
                </a14:m>
                <a:endParaRPr lang="en-CN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E33F96-7310-9895-8723-C884B242D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454" y="3729793"/>
                <a:ext cx="4019498" cy="276999"/>
              </a:xfrm>
              <a:prstGeom prst="rect">
                <a:avLst/>
              </a:prstGeom>
              <a:blipFill>
                <a:blip r:embed="rId1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21404E-CA9A-9022-1130-3B9BE62ADB37}"/>
                  </a:ext>
                </a:extLst>
              </p:cNvPr>
              <p:cNvSpPr txBox="1"/>
              <p:nvPr/>
            </p:nvSpPr>
            <p:spPr>
              <a:xfrm>
                <a:off x="1330262" y="4212441"/>
                <a:ext cx="51879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CN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∇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CN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∇</m:t>
                    </m:r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CN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∇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m:rPr>
                        <m:nor/>
                      </m:rPr>
                      <a:rPr lang="en-CN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∇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 →</m:t>
                    </m:r>
                    <m:r>
                      <m:rPr>
                        <m:nor/>
                      </m:rPr>
                      <a:rPr lang="en-CN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∇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,</m:t>
                    </m:r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021404E-CA9A-9022-1130-3B9BE62AD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262" y="4212441"/>
                <a:ext cx="5187914" cy="276999"/>
              </a:xfrm>
              <a:prstGeom prst="rect">
                <a:avLst/>
              </a:prstGeom>
              <a:blipFill>
                <a:blip r:embed="rId12"/>
                <a:stretch>
                  <a:fillRect l="-2683" t="-26087" b="-478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>
            <a:extLst>
              <a:ext uri="{FF2B5EF4-FFF2-40B4-BE49-F238E27FC236}">
                <a16:creationId xmlns:a16="http://schemas.microsoft.com/office/drawing/2014/main" id="{98AF179B-89FF-B208-4E09-116F058EE3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6343" y="4960355"/>
            <a:ext cx="2380990" cy="926999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E5325E8-5307-B96E-AB9E-4B20FF6F427D}"/>
              </a:ext>
            </a:extLst>
          </p:cNvPr>
          <p:cNvCxnSpPr>
            <a:cxnSpLocks/>
            <a:endCxn id="37" idx="3"/>
          </p:cNvCxnSpPr>
          <p:nvPr/>
        </p:nvCxnSpPr>
        <p:spPr>
          <a:xfrm flipH="1">
            <a:off x="3667333" y="4489440"/>
            <a:ext cx="568187" cy="9344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248E3DD-9206-DD97-4CF3-6D1D51BAC02C}"/>
              </a:ext>
            </a:extLst>
          </p:cNvPr>
          <p:cNvCxnSpPr>
            <a:cxnSpLocks/>
          </p:cNvCxnSpPr>
          <p:nvPr/>
        </p:nvCxnSpPr>
        <p:spPr>
          <a:xfrm flipH="1">
            <a:off x="3323203" y="4505295"/>
            <a:ext cx="2229496" cy="489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FAF91EA2-3045-19BF-D3EC-E77D71BD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17" y="-39711"/>
            <a:ext cx="10515600" cy="1325563"/>
          </a:xfrm>
        </p:spPr>
        <p:txBody>
          <a:bodyPr/>
          <a:lstStyle/>
          <a:p>
            <a:r>
              <a:rPr lang="en-CN" dirty="0"/>
              <a:t>Why we need SFM as initialization in 3DGS?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31DADA-5042-4888-551E-B83CCE0B551A}"/>
              </a:ext>
            </a:extLst>
          </p:cNvPr>
          <p:cNvSpPr txBox="1"/>
          <p:nvPr/>
        </p:nvSpPr>
        <p:spPr>
          <a:xfrm>
            <a:off x="4312225" y="51036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渲染层面的监督信号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D85ED18-E27C-BB42-63B4-63A83F94848F}"/>
              </a:ext>
            </a:extLst>
          </p:cNvPr>
          <p:cNvCxnSpPr>
            <a:cxnSpLocks/>
          </p:cNvCxnSpPr>
          <p:nvPr/>
        </p:nvCxnSpPr>
        <p:spPr>
          <a:xfrm flipH="1" flipV="1">
            <a:off x="1586547" y="1390621"/>
            <a:ext cx="2484939" cy="624446"/>
          </a:xfrm>
          <a:prstGeom prst="line">
            <a:avLst/>
          </a:prstGeom>
          <a:ln>
            <a:solidFill>
              <a:srgbClr val="DCA602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59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20" grpId="0"/>
      <p:bldP spid="21" grpId="0"/>
      <p:bldP spid="22" grpId="0"/>
      <p:bldP spid="24" grpId="0"/>
      <p:bldP spid="29" grpId="0"/>
      <p:bldP spid="30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8382B-7D88-C6DD-FCF8-298D6CF62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BB19-792D-9AB1-F2D7-4A42C0545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Projection Gaussian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427D-7964-25F1-FD79-1226CA21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6362" y="6127750"/>
            <a:ext cx="2743200" cy="365125"/>
          </a:xfrm>
        </p:spPr>
        <p:txBody>
          <a:bodyPr/>
          <a:lstStyle/>
          <a:p>
            <a:fld id="{CEA60ACD-0E8F-7249-86A4-3E2012C9BBEF}" type="slidenum">
              <a:rPr lang="en-CN" smtClean="0"/>
              <a:t>14</a:t>
            </a:fld>
            <a:endParaRPr lang="en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77772-C2E6-B71F-B891-58EE7AE3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85" y="1621059"/>
            <a:ext cx="4360371" cy="24024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BED9EC-FC73-A200-CD40-06E5E038CD13}"/>
                  </a:ext>
                </a:extLst>
              </p:cNvPr>
              <p:cNvSpPr txBox="1"/>
              <p:nvPr/>
            </p:nvSpPr>
            <p:spPr>
              <a:xfrm>
                <a:off x="402772" y="4713721"/>
                <a:ext cx="54905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CN" sz="2800" dirty="0"/>
                  <a:t>:How does this happen?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BED9EC-FC73-A200-CD40-06E5E038C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72" y="4713721"/>
                <a:ext cx="5490542" cy="523220"/>
              </a:xfrm>
              <a:prstGeom prst="rect">
                <a:avLst/>
              </a:prstGeom>
              <a:blipFill>
                <a:blip r:embed="rId3"/>
                <a:stretch>
                  <a:fillRect l="-1152" t="-11905" r="-1152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AAF895-1CEF-56F4-E30B-032FEE636317}"/>
                  </a:ext>
                </a:extLst>
              </p:cNvPr>
              <p:cNvSpPr txBox="1"/>
              <p:nvPr/>
            </p:nvSpPr>
            <p:spPr>
              <a:xfrm>
                <a:off x="6364072" y="1919201"/>
                <a:ext cx="1549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𝐽𝑊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AAF895-1CEF-56F4-E30B-032FEE636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072" y="1919201"/>
                <a:ext cx="1549399" cy="276999"/>
              </a:xfrm>
              <a:prstGeom prst="rect">
                <a:avLst/>
              </a:prstGeom>
              <a:blipFill>
                <a:blip r:embed="rId4"/>
                <a:stretch>
                  <a:fillRect l="-3252" t="-4545" r="-813" b="-3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AC376D-AA27-4CAF-D8B7-25A8B6DEF36C}"/>
                  </a:ext>
                </a:extLst>
              </p:cNvPr>
              <p:cNvSpPr txBox="1"/>
              <p:nvPr/>
            </p:nvSpPr>
            <p:spPr>
              <a:xfrm>
                <a:off x="6255264" y="2461798"/>
                <a:ext cx="2535796" cy="830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N" altLang="zh-CN" dirty="0"/>
                  <a:t>projection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r>
                  <a:rPr lang="zh-CN" altLang="en-US" b="0" dirty="0"/>
                  <a:t>   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′=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AC376D-AA27-4CAF-D8B7-25A8B6DEF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264" y="2461798"/>
                <a:ext cx="2535796" cy="830612"/>
              </a:xfrm>
              <a:prstGeom prst="rect">
                <a:avLst/>
              </a:prstGeom>
              <a:blipFill>
                <a:blip r:embed="rId5"/>
                <a:stretch>
                  <a:fillRect l="-1990" r="-49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AF080D-85B6-30FC-40CB-C940BB70B0E7}"/>
                  </a:ext>
                </a:extLst>
              </p:cNvPr>
              <p:cNvSpPr txBox="1"/>
              <p:nvPr/>
            </p:nvSpPr>
            <p:spPr>
              <a:xfrm>
                <a:off x="6364072" y="1370904"/>
                <a:ext cx="12326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AF080D-85B6-30FC-40CB-C940BB70B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4072" y="1370904"/>
                <a:ext cx="1232645" cy="276999"/>
              </a:xfrm>
              <a:prstGeom prst="rect">
                <a:avLst/>
              </a:prstGeom>
              <a:blipFill>
                <a:blip r:embed="rId7"/>
                <a:stretch>
                  <a:fillRect l="-3061" t="-4545" r="-6122" b="-363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642AE69-5789-150D-F65F-C652258AE474}"/>
              </a:ext>
            </a:extLst>
          </p:cNvPr>
          <p:cNvSpPr txBox="1"/>
          <p:nvPr/>
        </p:nvSpPr>
        <p:spPr>
          <a:xfrm>
            <a:off x="9018420" y="2997867"/>
            <a:ext cx="102431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CN" dirty="0"/>
              <a:t>z代表深度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33C001-DF0E-C94D-F956-DEBE3C9CD705}"/>
                  </a:ext>
                </a:extLst>
              </p:cNvPr>
              <p:cNvSpPr txBox="1"/>
              <p:nvPr/>
            </p:nvSpPr>
            <p:spPr>
              <a:xfrm>
                <a:off x="8933737" y="2461798"/>
                <a:ext cx="1638654" cy="395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代表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焦距</m:t>
                      </m:r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33C001-DF0E-C94D-F956-DEBE3C9CD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737" y="2461798"/>
                <a:ext cx="1638654" cy="395045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6BB5AF9-BEAD-B2EA-29E6-E9EDABE73A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6912" y="124268"/>
            <a:ext cx="1943100" cy="22288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7DEFE7-EF75-B535-D305-FA1A98A2D1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5685" y="3509438"/>
            <a:ext cx="3574894" cy="11081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A8CA9E-1FE7-A776-B39F-221DD6F275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8995" y="4671278"/>
            <a:ext cx="2437580" cy="9191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8615B44-BA71-B738-3891-5C10A2E2A0F4}"/>
              </a:ext>
            </a:extLst>
          </p:cNvPr>
          <p:cNvSpPr txBox="1"/>
          <p:nvPr/>
        </p:nvSpPr>
        <p:spPr>
          <a:xfrm>
            <a:off x="6318330" y="5786166"/>
            <a:ext cx="297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Taylor formula linearization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D76C3-5DFE-3B1C-2951-CE3EF2F39455}"/>
              </a:ext>
            </a:extLst>
          </p:cNvPr>
          <p:cNvSpPr txBox="1"/>
          <p:nvPr/>
        </p:nvSpPr>
        <p:spPr>
          <a:xfrm>
            <a:off x="402772" y="5408711"/>
            <a:ext cx="419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Gaussian –(linear transform)-&gt; Gaussian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9FF14-5EE9-8EBD-D595-2E669341A8D3}"/>
              </a:ext>
            </a:extLst>
          </p:cNvPr>
          <p:cNvSpPr txBox="1"/>
          <p:nvPr/>
        </p:nvSpPr>
        <p:spPr>
          <a:xfrm>
            <a:off x="6318330" y="6211765"/>
            <a:ext cx="359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Just like Extended kalman filter did</a:t>
            </a:r>
          </a:p>
        </p:txBody>
      </p:sp>
    </p:spTree>
    <p:extLst>
      <p:ext uri="{BB962C8B-B14F-4D97-AF65-F5344CB8AC3E}">
        <p14:creationId xmlns:p14="http://schemas.microsoft.com/office/powerpoint/2010/main" val="14490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/>
      <p:bldP spid="19" grpId="0"/>
      <p:bldP spid="20" grpId="0"/>
      <p:bldP spid="26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78E0C-CC9E-2CE5-7EA4-0B378BAA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3922-E5B1-EC43-FF28-B4D3989B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Two norms: Rasterization vs Pathtracing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D312C-1AD0-8932-092F-26A7E5FE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15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75C5E-EA47-7580-9C4F-51A35DEC3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935" y="1851212"/>
            <a:ext cx="4292262" cy="3155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43ACEF-9258-49D0-2C6A-6F73F8C50092}"/>
              </a:ext>
            </a:extLst>
          </p:cNvPr>
          <p:cNvSpPr txBox="1"/>
          <p:nvPr/>
        </p:nvSpPr>
        <p:spPr>
          <a:xfrm>
            <a:off x="1486122" y="5054813"/>
            <a:ext cx="33793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Transform scene geometry via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matrix operations to screen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space, then use Primitives fill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algorithm.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AEF3CE-26C2-EBBE-8718-1F6B126F8E13}"/>
              </a:ext>
            </a:extLst>
          </p:cNvPr>
          <p:cNvSpPr txBox="1"/>
          <p:nvPr/>
        </p:nvSpPr>
        <p:spPr>
          <a:xfrm>
            <a:off x="6808651" y="4777814"/>
            <a:ext cx="33882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Bounce simulated rays of light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throughout your scene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randomly for each pixel, and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illuminate if it eventually</a:t>
            </a:r>
          </a:p>
          <a:p>
            <a:pPr algn="ctr"/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intersects a light.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496B80-194C-5165-D47D-64C292D33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18" y="2018689"/>
            <a:ext cx="3635748" cy="25822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08269B-B661-3CC9-0937-0CF841253FEA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/>
              <a:t>https://15462.courses.cs.cmu.edu/fall2019/lecture/opengl</a:t>
            </a:r>
          </a:p>
        </p:txBody>
      </p:sp>
      <p:sp>
        <p:nvSpPr>
          <p:cNvPr id="3" name="文字方塊 142">
            <a:extLst>
              <a:ext uri="{FF2B5EF4-FFF2-40B4-BE49-F238E27FC236}">
                <a16:creationId xmlns:a16="http://schemas.microsoft.com/office/drawing/2014/main" id="{8384F24E-46CB-B350-A20F-42731BBC45B8}"/>
              </a:ext>
            </a:extLst>
          </p:cNvPr>
          <p:cNvSpPr txBox="1"/>
          <p:nvPr/>
        </p:nvSpPr>
        <p:spPr>
          <a:xfrm>
            <a:off x="2129959" y="1429078"/>
            <a:ext cx="4494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GPU</a:t>
            </a:r>
            <a:r>
              <a:rPr lang="zh-CN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will like it.</a:t>
            </a:r>
            <a:r>
              <a:rPr lang="en-US" altLang="zh-TW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</a:t>
            </a:r>
            <a:endParaRPr lang="zh-TW" altLang="en-US" sz="2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155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E168-72EE-4114-AC5A-A9925A7F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Two norms with DL + geometric inductive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42750-1A2A-5258-BE3B-AC48FE7F8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4661"/>
          </a:xfrm>
        </p:spPr>
        <p:txBody>
          <a:bodyPr/>
          <a:lstStyle/>
          <a:p>
            <a:pPr marL="0" indent="0">
              <a:buNone/>
            </a:pPr>
            <a:r>
              <a:rPr lang="en-CN" dirty="0"/>
              <a:t>DL: Differentiable neural radiance</a:t>
            </a:r>
          </a:p>
          <a:p>
            <a:pPr marL="0" indent="0">
              <a:buNone/>
            </a:pPr>
            <a:r>
              <a:rPr lang="en-US" dirty="0" err="1"/>
              <a:t>Colmap</a:t>
            </a:r>
            <a:r>
              <a:rPr lang="en-US" dirty="0"/>
              <a:t>(SFM): G</a:t>
            </a:r>
            <a:r>
              <a:rPr lang="en-CN" dirty="0"/>
              <a:t>eometric inductive bias</a:t>
            </a:r>
          </a:p>
          <a:p>
            <a:pPr marL="0" indent="0">
              <a:buNone/>
            </a:pP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2772A-7CF6-84E7-823F-1226D05B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16</a:t>
            </a:fld>
            <a:endParaRPr lang="en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A3DF8F-2504-162E-DF2D-C1C914A227A9}"/>
              </a:ext>
            </a:extLst>
          </p:cNvPr>
          <p:cNvSpPr txBox="1">
            <a:spLocks/>
          </p:cNvSpPr>
          <p:nvPr/>
        </p:nvSpPr>
        <p:spPr>
          <a:xfrm>
            <a:off x="838200" y="3083151"/>
            <a:ext cx="10515600" cy="1004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Well, sounds robust and great, so what is the next thing?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5460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EC5F-1A6E-1B11-6194-03EDDC4A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29" y="308222"/>
            <a:ext cx="10515600" cy="1325563"/>
          </a:xfrm>
        </p:spPr>
        <p:txBody>
          <a:bodyPr/>
          <a:lstStyle/>
          <a:p>
            <a:r>
              <a:rPr lang="en-CN" dirty="0"/>
              <a:t>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EB276-50E7-38F5-DAAC-208A8BE9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17</a:t>
            </a:fld>
            <a:endParaRPr lang="en-CN"/>
          </a:p>
        </p:txBody>
      </p:sp>
      <p:pic>
        <p:nvPicPr>
          <p:cNvPr id="6" name="Picture 5" descr="A cartoon of a machine&#10;&#10;Description automatically generated">
            <a:extLst>
              <a:ext uri="{FF2B5EF4-FFF2-40B4-BE49-F238E27FC236}">
                <a16:creationId xmlns:a16="http://schemas.microsoft.com/office/drawing/2014/main" id="{5071D390-A659-30DF-6C22-CACBF8C43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530" y="1093981"/>
            <a:ext cx="4243299" cy="5295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FCCCE0-A645-9649-69DD-DAFEA1F9B0A1}"/>
              </a:ext>
            </a:extLst>
          </p:cNvPr>
          <p:cNvSpPr/>
          <p:nvPr/>
        </p:nvSpPr>
        <p:spPr>
          <a:xfrm>
            <a:off x="9399553" y="4264970"/>
            <a:ext cx="1681665" cy="1019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8A8FF-8B72-7924-A18F-B2D9447F0861}"/>
              </a:ext>
            </a:extLst>
          </p:cNvPr>
          <p:cNvSpPr txBox="1"/>
          <p:nvPr/>
        </p:nvSpPr>
        <p:spPr>
          <a:xfrm>
            <a:off x="911343" y="2702262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DL</a:t>
            </a:r>
            <a:r>
              <a:rPr lang="zh-CN" altLang="en-US" dirty="0"/>
              <a:t>时代：基于传统几何的优化方法还有被大量运用吗？</a:t>
            </a: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0B71A5-C177-71D7-5F0C-538FC89B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79" y="3170691"/>
            <a:ext cx="5859962" cy="164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9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0A375-CEDF-3BB8-BDA9-546EF9F91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9E5F4C1-84A2-8EAC-555D-AE96532E4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15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Why Not 3D with geometric Optimization?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513E8-56B6-CA59-8412-192FE0ADEA1F}"/>
              </a:ext>
            </a:extLst>
          </p:cNvPr>
          <p:cNvSpPr txBox="1">
            <a:spLocks/>
          </p:cNvSpPr>
          <p:nvPr/>
        </p:nvSpPr>
        <p:spPr>
          <a:xfrm>
            <a:off x="838200" y="1875883"/>
            <a:ext cx="10759633" cy="4616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Time-consuming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complex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Poor Compatibility with Deep Learning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inherently "plug-and-play"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Often non-differentiable 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EAFEA0-1470-CA5A-178D-4FB5A3F5CA61}"/>
              </a:ext>
            </a:extLst>
          </p:cNvPr>
          <p:cNvSpPr txBox="1"/>
          <p:nvPr/>
        </p:nvSpPr>
        <p:spPr>
          <a:xfrm>
            <a:off x="7492021" y="1174507"/>
            <a:ext cx="44823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Future:</a:t>
            </a:r>
          </a:p>
          <a:p>
            <a:pPr algn="ctr"/>
            <a:r>
              <a:rPr lang="en-US" sz="32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 to end Only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68AB52-E9D9-32AC-2650-8E9F7C0E5219}"/>
              </a:ext>
            </a:extLst>
          </p:cNvPr>
          <p:cNvSpPr/>
          <p:nvPr/>
        </p:nvSpPr>
        <p:spPr>
          <a:xfrm>
            <a:off x="362149" y="212520"/>
            <a:ext cx="11631561" cy="6508955"/>
          </a:xfrm>
          <a:prstGeom prst="rect">
            <a:avLst/>
          </a:prstGeom>
          <a:solidFill>
            <a:schemeClr val="bg1">
              <a:alpha val="83637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29ECD-6121-0B2A-16F3-91C62BDD1786}"/>
              </a:ext>
            </a:extLst>
          </p:cNvPr>
          <p:cNvSpPr txBox="1"/>
          <p:nvPr/>
        </p:nvSpPr>
        <p:spPr>
          <a:xfrm>
            <a:off x="362149" y="3950094"/>
            <a:ext cx="11467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1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CN" sz="4000" dirty="0"/>
              <a:t>Are we approaching a E2E 3D foundation model</a:t>
            </a:r>
            <a:r>
              <a:rPr lang="en-US" sz="4000" b="1" dirty="0">
                <a:solidFill>
                  <a:srgbClr val="000000"/>
                </a:solidFill>
                <a:effectLst/>
                <a:latin typeface="Helvetica" pitchFamily="2" charset="0"/>
              </a:rPr>
              <a:t>?</a:t>
            </a:r>
            <a:endParaRPr lang="en-US" sz="400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64BD6-BD23-7C94-1D6D-5498663B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18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4529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F8DE1-9C81-5629-99D6-101DBB4E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F76360C-D171-2217-C561-D033ABB06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83" y="876693"/>
            <a:ext cx="9872034" cy="422489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1771FFC-471F-9C35-3956-E60F62E8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19</a:t>
            </a:fld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B3631D-51C8-7946-AAE9-8B9B3CC9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70" y="636317"/>
            <a:ext cx="8882231" cy="633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7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A223D-2574-8747-F8E1-80699A73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目录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AB60-3126-FA97-58FF-F0C1A146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3D</a:t>
            </a:r>
            <a:r>
              <a:rPr lang="zh-CN" altLang="en-US" dirty="0"/>
              <a:t>重建和新视图生成？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DL</a:t>
            </a:r>
            <a:r>
              <a:rPr lang="zh-CN" altLang="en-US" dirty="0"/>
              <a:t>时代：基于传统几何的优化方法还有被大量运用吗</a:t>
            </a:r>
            <a:endParaRPr lang="en-US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AD9F7-2A49-B579-DE2A-868B03DC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2946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F4EC1-1E77-782E-C0BB-33EA4007E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029F-2477-7A87-920D-97F478A2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3D reconstruction and NVS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7718B5-CE9E-2289-34CF-5CC3A0A58CF9}"/>
              </a:ext>
            </a:extLst>
          </p:cNvPr>
          <p:cNvSpPr txBox="1"/>
          <p:nvPr/>
        </p:nvSpPr>
        <p:spPr>
          <a:xfrm>
            <a:off x="1359706" y="1690688"/>
            <a:ext cx="101549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3200" b="1" dirty="0"/>
              <a:t>Task</a:t>
            </a:r>
            <a:r>
              <a:rPr lang="en-CN" sz="3200" dirty="0"/>
              <a:t>: </a:t>
            </a:r>
            <a:r>
              <a:rPr lang="zh-CN" altLang="en-US" sz="3200" dirty="0">
                <a:solidFill>
                  <a:schemeClr val="tx1"/>
                </a:solidFill>
              </a:rPr>
              <a:t>给定二维观测数据、图像或深度数据，生成物体或场景的三维表示。</a:t>
            </a:r>
            <a:r>
              <a:rPr lang="en-US" altLang="zh-TW" sz="3200" dirty="0">
                <a:solidFill>
                  <a:schemeClr val="tx1"/>
                </a:solidFill>
              </a:rPr>
              <a:t> </a:t>
            </a:r>
            <a:endParaRPr lang="zh-TW" altLang="en-US" sz="3200" dirty="0">
              <a:solidFill>
                <a:schemeClr val="tx1"/>
              </a:solidFill>
            </a:endParaRPr>
          </a:p>
          <a:p>
            <a:endParaRPr lang="en-CN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E4B45-A885-39E8-E68D-63F087D1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3</a:t>
            </a:fld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B2AA0-97B4-93DD-CF9C-073D0D12EA51}"/>
              </a:ext>
            </a:extLst>
          </p:cNvPr>
          <p:cNvSpPr txBox="1"/>
          <p:nvPr/>
        </p:nvSpPr>
        <p:spPr>
          <a:xfrm>
            <a:off x="342654" y="63723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输入：场景的稀疏采样图像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9D103-C8DE-8A9E-823D-ADB385EC0D20}"/>
              </a:ext>
            </a:extLst>
          </p:cNvPr>
          <p:cNvSpPr txBox="1"/>
          <p:nvPr/>
        </p:nvSpPr>
        <p:spPr>
          <a:xfrm>
            <a:off x="5754826" y="6233841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输出：同一场景的新视图</a:t>
            </a:r>
          </a:p>
          <a:p>
            <a:pPr algn="ctr"/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（采用 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NVS </a:t>
            </a:r>
            <a:r>
              <a:rPr lang="zh-CN" alt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方法渲染）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3" name="NVS_3DRe_6E4391BF-88E4-4954-91E3-8DF1AE01E72B.mp4">
            <a:hlinkClick r:id="" action="ppaction://media"/>
            <a:extLst>
              <a:ext uri="{FF2B5EF4-FFF2-40B4-BE49-F238E27FC236}">
                <a16:creationId xmlns:a16="http://schemas.microsoft.com/office/drawing/2014/main" id="{F20099EA-0272-95AE-0F86-C86BF4AF56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0476" y="3022453"/>
            <a:ext cx="6870255" cy="30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6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033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71F2-2D5E-308F-02B4-3197D7D4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15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Classical Vision Reconstruction</a:t>
            </a:r>
          </a:p>
        </p:txBody>
      </p:sp>
      <p:pic>
        <p:nvPicPr>
          <p:cNvPr id="4" name="quad">
            <a:hlinkClick r:id="" action="ppaction://media"/>
            <a:extLst>
              <a:ext uri="{FF2B5EF4-FFF2-40B4-BE49-F238E27FC236}">
                <a16:creationId xmlns:a16="http://schemas.microsoft.com/office/drawing/2014/main" id="{8354A9C3-582F-09C3-273A-FB756B4EE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24821"/>
          <a:stretch/>
        </p:blipFill>
        <p:spPr>
          <a:xfrm>
            <a:off x="3029146" y="1261665"/>
            <a:ext cx="9144000" cy="5155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E391C6-9444-9301-C7AB-221852A2A07B}"/>
              </a:ext>
            </a:extLst>
          </p:cNvPr>
          <p:cNvSpPr txBox="1"/>
          <p:nvPr/>
        </p:nvSpPr>
        <p:spPr>
          <a:xfrm>
            <a:off x="8511753" y="6581001"/>
            <a:ext cx="3680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Video Source: COLMAP, Schonberger et al. 2016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996B69-EE51-46D5-28F2-EE509A8169AE}"/>
              </a:ext>
            </a:extLst>
          </p:cNvPr>
          <p:cNvSpPr txBox="1">
            <a:spLocks/>
          </p:cNvSpPr>
          <p:nvPr/>
        </p:nvSpPr>
        <p:spPr>
          <a:xfrm>
            <a:off x="-198121" y="1970579"/>
            <a:ext cx="3522297" cy="805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Hartley&amp;Zisserman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(2001)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C4C3B45-5407-9980-05AA-F0FBD16DAC5E}"/>
              </a:ext>
            </a:extLst>
          </p:cNvPr>
          <p:cNvSpPr txBox="1">
            <a:spLocks/>
          </p:cNvSpPr>
          <p:nvPr/>
        </p:nvSpPr>
        <p:spPr>
          <a:xfrm>
            <a:off x="-197451" y="3239823"/>
            <a:ext cx="3522297" cy="805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PhotoTourism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(2006)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71B34E-333D-D218-E498-EB724237E117}"/>
              </a:ext>
            </a:extLst>
          </p:cNvPr>
          <p:cNvSpPr txBox="1">
            <a:spLocks/>
          </p:cNvSpPr>
          <p:nvPr/>
        </p:nvSpPr>
        <p:spPr>
          <a:xfrm>
            <a:off x="-198121" y="4527846"/>
            <a:ext cx="3522297" cy="805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COLMAP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(2016)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6326A4E-6BC2-EB7C-4955-B35C73FD056B}"/>
              </a:ext>
            </a:extLst>
          </p:cNvPr>
          <p:cNvSpPr txBox="1">
            <a:spLocks/>
          </p:cNvSpPr>
          <p:nvPr/>
        </p:nvSpPr>
        <p:spPr>
          <a:xfrm>
            <a:off x="1512291" y="1238817"/>
            <a:ext cx="697509" cy="805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9A1F611-56D5-CFE7-8171-C21DE6067F4C}"/>
              </a:ext>
            </a:extLst>
          </p:cNvPr>
          <p:cNvSpPr txBox="1">
            <a:spLocks/>
          </p:cNvSpPr>
          <p:nvPr/>
        </p:nvSpPr>
        <p:spPr>
          <a:xfrm>
            <a:off x="1512292" y="2583954"/>
            <a:ext cx="697509" cy="805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8B65AE6-011C-1EE6-6801-01C7B69033DD}"/>
              </a:ext>
            </a:extLst>
          </p:cNvPr>
          <p:cNvSpPr txBox="1">
            <a:spLocks/>
          </p:cNvSpPr>
          <p:nvPr/>
        </p:nvSpPr>
        <p:spPr>
          <a:xfrm>
            <a:off x="1521067" y="3805966"/>
            <a:ext cx="697509" cy="805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79C502D-7E0C-3296-B1AB-611BA2EEF739}"/>
              </a:ext>
            </a:extLst>
          </p:cNvPr>
          <p:cNvSpPr txBox="1">
            <a:spLocks/>
          </p:cNvSpPr>
          <p:nvPr/>
        </p:nvSpPr>
        <p:spPr>
          <a:xfrm>
            <a:off x="1154964" y="5558067"/>
            <a:ext cx="697509" cy="805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399395-FDD5-6D2E-CCBC-7F42F06B2BE0}"/>
              </a:ext>
            </a:extLst>
          </p:cNvPr>
          <p:cNvCxnSpPr/>
          <p:nvPr/>
        </p:nvCxnSpPr>
        <p:spPr>
          <a:xfrm>
            <a:off x="1512535" y="1571075"/>
            <a:ext cx="0" cy="30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013D93-2386-F6E3-295F-CD73F18FFDFC}"/>
              </a:ext>
            </a:extLst>
          </p:cNvPr>
          <p:cNvCxnSpPr/>
          <p:nvPr/>
        </p:nvCxnSpPr>
        <p:spPr>
          <a:xfrm>
            <a:off x="1503719" y="2901924"/>
            <a:ext cx="0" cy="30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B97DA7-2DF0-AA96-A48A-EE12E83963C1}"/>
              </a:ext>
            </a:extLst>
          </p:cNvPr>
          <p:cNvCxnSpPr/>
          <p:nvPr/>
        </p:nvCxnSpPr>
        <p:spPr>
          <a:xfrm>
            <a:off x="1503719" y="4141368"/>
            <a:ext cx="0" cy="30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19D35C-04BF-E415-6B74-9C1BCBFB2901}"/>
              </a:ext>
            </a:extLst>
          </p:cNvPr>
          <p:cNvCxnSpPr/>
          <p:nvPr/>
        </p:nvCxnSpPr>
        <p:spPr>
          <a:xfrm>
            <a:off x="1522533" y="5361435"/>
            <a:ext cx="0" cy="3017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ACC09-4B4D-A197-4346-C56F01F5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101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7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/>
      <p:bldP spid="8" grpId="0"/>
      <p:bldP spid="10" grpId="0"/>
      <p:bldP spid="11" grpId="0"/>
      <p:bldP spid="15" grpId="0"/>
      <p:bldP spid="17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0750-0302-D440-DC81-06D131C48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01" y="3853544"/>
            <a:ext cx="10515600" cy="1325563"/>
          </a:xfrm>
        </p:spPr>
        <p:txBody>
          <a:bodyPr/>
          <a:lstStyle/>
          <a:p>
            <a:pPr algn="ctr"/>
            <a:r>
              <a:rPr lang="en-CN" dirty="0"/>
              <a:t>Question: Traditional pipiline gone?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D3BAB-0BB2-70EB-5DB3-899AC6D5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5</a:t>
            </a:fld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B65CF-647F-FAFD-6289-B4C1D46268B6}"/>
              </a:ext>
            </a:extLst>
          </p:cNvPr>
          <p:cNvSpPr txBox="1"/>
          <p:nvPr/>
        </p:nvSpPr>
        <p:spPr>
          <a:xfrm>
            <a:off x="2297188" y="5179107"/>
            <a:ext cx="8050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NO! SFM as an initializaztion for neural radiance field, it’s a good inductive bias! </a:t>
            </a:r>
          </a:p>
          <a:p>
            <a:r>
              <a:rPr lang="en-CN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C0761-54A9-6952-3394-39681C14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07857" y="802687"/>
            <a:ext cx="4576286" cy="30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9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AC57-9D58-4114-DB0A-A0FE5D04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Structure From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A9215-D7A8-D1FF-2356-541C8BE6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6</a:t>
            </a:fld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FCD132-47DD-2D9C-1FD6-0B6428C92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6" y="1690688"/>
            <a:ext cx="7723938" cy="37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8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20E30-C4BD-1D7C-9175-081A86A10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E599-A21D-2C68-3CFB-470DFC6F5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509" y="353763"/>
            <a:ext cx="10515600" cy="1325563"/>
          </a:xfrm>
        </p:spPr>
        <p:txBody>
          <a:bodyPr/>
          <a:lstStyle/>
          <a:p>
            <a:r>
              <a:rPr lang="en-CN" dirty="0"/>
              <a:t>Conventionally: Colmap is the pose estimator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F5D79-238A-548D-EB92-2AF47AA05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451" y="1463040"/>
            <a:ext cx="915966" cy="1890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E6C115-EA6B-27CD-6CFF-0D7C5ADFA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537" y="1463039"/>
            <a:ext cx="2619978" cy="1890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05CF2-A1DB-A408-E506-E7CD1C42F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636" y="1463039"/>
            <a:ext cx="4391443" cy="1890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68398C-9D5A-6EED-6E95-CBB28D93B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1463037"/>
            <a:ext cx="1525842" cy="189055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4244564-5D0E-4A43-FBDE-4B54829FBE20}"/>
              </a:ext>
            </a:extLst>
          </p:cNvPr>
          <p:cNvGraphicFramePr>
            <a:graphicFrameLocks noGrp="1"/>
          </p:cNvGraphicFramePr>
          <p:nvPr/>
        </p:nvGraphicFramePr>
        <p:xfrm>
          <a:off x="217329" y="6098128"/>
          <a:ext cx="10408920" cy="701040"/>
        </p:xfrm>
        <a:graphic>
          <a:graphicData uri="http://schemas.openxmlformats.org/drawingml/2006/table">
            <a:tbl>
              <a:tblPr/>
              <a:tblGrid>
                <a:gridCol w="10408920">
                  <a:extLst>
                    <a:ext uri="{9D8B030D-6E8A-4147-A177-3AD203B41FA5}">
                      <a16:colId xmlns:a16="http://schemas.microsoft.com/office/drawing/2014/main" val="32493800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Schonberger, Johannes L., and Jan-Michael Frahm. "Structure-from-motion revisited." </a:t>
                      </a:r>
                      <a:r>
                        <a:rPr lang="en-US" i="1" dirty="0">
                          <a:effectLst/>
                          <a:latin typeface="Arial" panose="020B0604020202020204" pitchFamily="34" charset="0"/>
                        </a:rPr>
                        <a:t>Proceedings of the IEEE conference on computer vision and pattern recognition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. 2016.</a:t>
                      </a:r>
                    </a:p>
                  </a:txBody>
                  <a:tcPr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19126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15777FF8-5742-6888-697E-AF313C759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5700" y="3613517"/>
            <a:ext cx="2713460" cy="1976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D6DC79-09BA-C1B4-9A31-3E591655B721}"/>
              </a:ext>
            </a:extLst>
          </p:cNvPr>
          <p:cNvSpPr txBox="1"/>
          <p:nvPr/>
        </p:nvSpPr>
        <p:spPr>
          <a:xfrm>
            <a:off x="2630061" y="5628805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LightGlue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D21DCAD-9BF8-B7A7-7406-2D72B2362486}"/>
              </a:ext>
            </a:extLst>
          </p:cNvPr>
          <p:cNvSpPr/>
          <p:nvPr/>
        </p:nvSpPr>
        <p:spPr>
          <a:xfrm>
            <a:off x="1504193" y="2320610"/>
            <a:ext cx="466344" cy="310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D8503E2-F89F-59EA-A086-42AF98834986}"/>
              </a:ext>
            </a:extLst>
          </p:cNvPr>
          <p:cNvSpPr/>
          <p:nvPr/>
        </p:nvSpPr>
        <p:spPr>
          <a:xfrm>
            <a:off x="4624291" y="2320610"/>
            <a:ext cx="466344" cy="310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F1C6E12-D94F-AD26-4005-3056C8E9155B}"/>
              </a:ext>
            </a:extLst>
          </p:cNvPr>
          <p:cNvSpPr/>
          <p:nvPr/>
        </p:nvSpPr>
        <p:spPr>
          <a:xfrm>
            <a:off x="9482079" y="2320610"/>
            <a:ext cx="466344" cy="310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A76A9C-60A0-99A5-03FA-E9AD9C0313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0635" y="3641331"/>
            <a:ext cx="3249168" cy="1586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D75CD0-7D08-0636-005F-780E00742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1278" y="3714375"/>
            <a:ext cx="3102864" cy="16535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5B54A7-A5FB-B872-7870-15E9E128F8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0635" y="5447405"/>
            <a:ext cx="3377554" cy="42144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30895DD-F753-C259-C693-2B2A946FD4F5}"/>
              </a:ext>
            </a:extLst>
          </p:cNvPr>
          <p:cNvSpPr/>
          <p:nvPr/>
        </p:nvSpPr>
        <p:spPr>
          <a:xfrm>
            <a:off x="494085" y="3502229"/>
            <a:ext cx="4297372" cy="2495907"/>
          </a:xfrm>
          <a:prstGeom prst="rect">
            <a:avLst/>
          </a:prstGeom>
          <a:noFill/>
          <a:ln w="349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AE247F-D863-1383-E305-2FFE602BA4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792" y="3630231"/>
            <a:ext cx="1284797" cy="19985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D83B69-88E8-F726-A999-CBF8EA1FC367}"/>
              </a:ext>
            </a:extLst>
          </p:cNvPr>
          <p:cNvSpPr txBox="1"/>
          <p:nvPr/>
        </p:nvSpPr>
        <p:spPr>
          <a:xfrm>
            <a:off x="838200" y="5614156"/>
            <a:ext cx="135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SIFT,ORB….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B1A472-4538-B6A4-03CB-E863446213AE}"/>
              </a:ext>
            </a:extLst>
          </p:cNvPr>
          <p:cNvSpPr/>
          <p:nvPr/>
        </p:nvSpPr>
        <p:spPr>
          <a:xfrm>
            <a:off x="4887164" y="3510617"/>
            <a:ext cx="3723436" cy="2495907"/>
          </a:xfrm>
          <a:prstGeom prst="rect">
            <a:avLst/>
          </a:prstGeom>
          <a:noFill/>
          <a:ln w="3492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1DF769-F5E0-B430-184C-DA75978F7DC3}"/>
              </a:ext>
            </a:extLst>
          </p:cNvPr>
          <p:cNvSpPr/>
          <p:nvPr/>
        </p:nvSpPr>
        <p:spPr>
          <a:xfrm>
            <a:off x="8721278" y="3524528"/>
            <a:ext cx="3102864" cy="2495907"/>
          </a:xfrm>
          <a:prstGeom prst="rect">
            <a:avLst/>
          </a:prstGeom>
          <a:noFill/>
          <a:ln w="349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E49F13-E905-1C9A-3941-7A9E36C72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495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20" grpId="0" animBg="1"/>
      <p:bldP spid="22" grpId="0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A41D0-12EC-3120-5F2E-993E5EAD5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Structure From motion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67ED4-822B-BAC0-F4F2-89198F8F4E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CN" smtClean="0"/>
              <a:t>8</a:t>
            </a:fld>
            <a:endParaRPr lang="en-CN"/>
          </a:p>
        </p:txBody>
      </p:sp>
      <p:pic>
        <p:nvPicPr>
          <p:cNvPr id="5" name="rome_3AE3DAA5-E9C9-421E-A4DA-017AA32C377D.mp4">
            <a:hlinkClick r:id="" action="ppaction://media"/>
            <a:extLst>
              <a:ext uri="{FF2B5EF4-FFF2-40B4-BE49-F238E27FC236}">
                <a16:creationId xmlns:a16="http://schemas.microsoft.com/office/drawing/2014/main" id="{A91D9ABA-D419-AE20-20A1-1A3D91D9DB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935125"/>
            <a:ext cx="5093562" cy="3820171"/>
          </a:xfrm>
          <a:prstGeom prst="rect">
            <a:avLst/>
          </a:prstGeom>
        </p:spPr>
      </p:pic>
      <p:pic>
        <p:nvPicPr>
          <p:cNvPr id="6" name="The great wall_17FBCCC3-8E77-45D7-8D07-4EE958756E82.mp4">
            <a:hlinkClick r:id="" action="ppaction://media"/>
            <a:extLst>
              <a:ext uri="{FF2B5EF4-FFF2-40B4-BE49-F238E27FC236}">
                <a16:creationId xmlns:a16="http://schemas.microsoft.com/office/drawing/2014/main" id="{893AC707-5650-B4DA-8017-47F6FF70C0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60240" y="1935125"/>
            <a:ext cx="5093560" cy="382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00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789E4-A418-FA21-6E53-447880EC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Why we need SFM as initialization in NVS?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C504A-1D92-616D-E98A-98C9AB777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0ACD-0E8F-7249-86A4-3E2012C9BBEF}" type="slidenum">
              <a:rPr lang="en-CN" smtClean="0"/>
              <a:t>9</a:t>
            </a:fld>
            <a:endParaRPr lang="en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D156A1-BBFB-1930-CE0B-7667A4DE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79" y="1341427"/>
            <a:ext cx="7808164" cy="2196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8E663-AF4A-5395-946C-30742742D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67" y="3611356"/>
            <a:ext cx="7772400" cy="2671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80E5F1-AF00-83C6-BFE7-FE92980C597F}"/>
              </a:ext>
            </a:extLst>
          </p:cNvPr>
          <p:cNvSpPr txBox="1"/>
          <p:nvPr/>
        </p:nvSpPr>
        <p:spPr>
          <a:xfrm>
            <a:off x="9436133" y="2374690"/>
            <a:ext cx="299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dirty="0"/>
              <a:t>Good inductive bias! 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76EB5640-37CE-5D17-E057-AABE667FBEF4}"/>
              </a:ext>
            </a:extLst>
          </p:cNvPr>
          <p:cNvSpPr/>
          <p:nvPr/>
        </p:nvSpPr>
        <p:spPr>
          <a:xfrm rot="10800000">
            <a:off x="10670024" y="3168756"/>
            <a:ext cx="530679" cy="20410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82807-3E30-7C5B-3A16-20CF5B92BBB5}"/>
              </a:ext>
            </a:extLst>
          </p:cNvPr>
          <p:cNvSpPr txBox="1"/>
          <p:nvPr/>
        </p:nvSpPr>
        <p:spPr>
          <a:xfrm>
            <a:off x="9849043" y="3929313"/>
            <a:ext cx="225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Neural radiance field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B47F2C-D737-AEEF-F856-B28EE757BB0C}"/>
              </a:ext>
            </a:extLst>
          </p:cNvPr>
          <p:cNvSpPr txBox="1"/>
          <p:nvPr/>
        </p:nvSpPr>
        <p:spPr>
          <a:xfrm>
            <a:off x="200890" y="6211669"/>
            <a:ext cx="10734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Mildenhall, Ben, et al. "Nerf: Representing scenes as neural radiance fields for view synthesis."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Communications of the ACM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65.1 (2021): 99-106.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7039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10269</TotalTime>
  <Words>824</Words>
  <Application>Microsoft Macintosh PowerPoint</Application>
  <PresentationFormat>Widescreen</PresentationFormat>
  <Paragraphs>134</Paragraphs>
  <Slides>19</Slides>
  <Notes>10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微軟正黑體</vt:lpstr>
      <vt:lpstr>Aptos</vt:lpstr>
      <vt:lpstr>Aptos Display</vt:lpstr>
      <vt:lpstr>Arial</vt:lpstr>
      <vt:lpstr>Cambria Math</vt:lpstr>
      <vt:lpstr>Helvetica</vt:lpstr>
      <vt:lpstr>Helvetica Neue</vt:lpstr>
      <vt:lpstr>Office Theme</vt:lpstr>
      <vt:lpstr>PowerPoint Presentation</vt:lpstr>
      <vt:lpstr>目录</vt:lpstr>
      <vt:lpstr>3D reconstruction and NVS</vt:lpstr>
      <vt:lpstr>Classical Vision Reconstruction</vt:lpstr>
      <vt:lpstr>Question: Traditional pipiline gone?</vt:lpstr>
      <vt:lpstr>Structure From Motion</vt:lpstr>
      <vt:lpstr>Conventionally: Colmap is the pose estimator</vt:lpstr>
      <vt:lpstr>Structure From motion </vt:lpstr>
      <vt:lpstr>Why we need SFM as initialization in NVS?</vt:lpstr>
      <vt:lpstr>Why we need SFM as initialization in Nerf?</vt:lpstr>
      <vt:lpstr>Why we need SFM as initialization in Nerf?</vt:lpstr>
      <vt:lpstr>Why we need SFM as initialization in Nerf?</vt:lpstr>
      <vt:lpstr>Why we need SFM as initialization in 3DGS?</vt:lpstr>
      <vt:lpstr>Projection Gaussian</vt:lpstr>
      <vt:lpstr>Two norms: Rasterization vs Pathtracing</vt:lpstr>
      <vt:lpstr>Two norms with DL + geometric inductive bias</vt:lpstr>
      <vt:lpstr>Question</vt:lpstr>
      <vt:lpstr>Why Not 3D with geometric Optimization?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佳祥 潘</dc:creator>
  <cp:lastModifiedBy>佳祥 潘</cp:lastModifiedBy>
  <cp:revision>286</cp:revision>
  <dcterms:created xsi:type="dcterms:W3CDTF">2026-01-10T01:20:56Z</dcterms:created>
  <dcterms:modified xsi:type="dcterms:W3CDTF">2026-01-22T10:45:33Z</dcterms:modified>
</cp:coreProperties>
</file>